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8B0A5-E674-4F36-9901-9EFD1160AE36}" v="6" dt="2019-09-06T12:56:38.5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10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49B13-5D69-443D-BF86-3C1060EA6C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2DF8B8-783B-4757-AB98-7E074E78BA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3B5B27-F958-4F2A-94E9-3FA753055D8F}"/>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CF1ED065-2BE7-483F-91B6-30A23C6F80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E1C0E7-D315-4104-B742-8E8352145638}"/>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407561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43B3-B9C3-4929-8E71-23E370BD30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24A711-1362-4FF1-9051-4C9EBAB434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16DC25-8712-4921-8333-828AA352B25D}"/>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BDE48F38-3513-4C93-B6CA-4E86632CF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64B16-FE6D-43C9-84E8-BBF6AC14E10F}"/>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18823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998447-206A-4859-85AD-2A4DEA1EE5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C30474-D829-4C02-B286-E74841F3C7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1F5A1-5552-4F91-AE31-5AE63C298658}"/>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19E93A80-0690-42A6-B89E-FD9DEBE3C3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7CAA21-767D-4861-86CB-E5BBA7AAB510}"/>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176979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1F1D-C25B-4228-A819-C36E815A11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3C8C3-5F59-441B-84FB-7391A4262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CDFD1E-5A0C-48F4-927E-AA6A0AC5F9DE}"/>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5652ECBF-AB9F-4CA8-A877-C77135BE14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77DEB-4706-4D3D-8BCB-D2686AB3FCA0}"/>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95242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EE6F3-E0FC-4A67-A8AE-5783C9F3C4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5E2E7-C531-447E-A701-D195C4898E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DDDEFA-95EA-45E9-9E07-2F4F69A1769C}"/>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4689B304-DFB9-45BD-A55C-4CBF9C1352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F1D4D-CFB3-4A27-ABB6-99563998772D}"/>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283078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EC47B-0C2A-473C-9179-7AB90D725A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A4FF34-513E-4122-95EF-1CD87B6F48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4BB09E-0524-47D1-9F1A-5AE7BD924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4C9431-E411-46A3-8C0A-D05D8FFF495E}"/>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6" name="Footer Placeholder 5">
            <a:extLst>
              <a:ext uri="{FF2B5EF4-FFF2-40B4-BE49-F238E27FC236}">
                <a16:creationId xmlns:a16="http://schemas.microsoft.com/office/drawing/2014/main" id="{33E06E49-A975-41ED-9930-1AF6484D60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CD9BC-C19A-465E-9E79-CD3384DD2D2B}"/>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261565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DC78C-E510-4668-ADB2-16E9BB07D2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E8C449-2553-46EF-8FC0-E9D0D416FF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4A2DFE-D5D2-422D-B2C8-CB2AEBE79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9F6391-A652-4632-A404-9EB9517634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77DF29-E039-4F12-95BD-7AFD5D5268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712EBD-332C-425F-B645-383D68253CB5}"/>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8" name="Footer Placeholder 7">
            <a:extLst>
              <a:ext uri="{FF2B5EF4-FFF2-40B4-BE49-F238E27FC236}">
                <a16:creationId xmlns:a16="http://schemas.microsoft.com/office/drawing/2014/main" id="{9634BEC3-3ED1-4F44-BF36-5D2E412633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9B23A3-E189-4E7F-8E16-787226184272}"/>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173317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CA7B6-7410-4DC0-9CF8-93E80AD272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6ED9D7-48FF-4F1A-B9CA-3E134ADF8142}"/>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4" name="Footer Placeholder 3">
            <a:extLst>
              <a:ext uri="{FF2B5EF4-FFF2-40B4-BE49-F238E27FC236}">
                <a16:creationId xmlns:a16="http://schemas.microsoft.com/office/drawing/2014/main" id="{49E6D3F0-48FB-4725-9C7D-0B8BB16123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FD2D4F-2C1F-4F18-805F-47BECC0A2DDD}"/>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351553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5C62A4-AB8E-4185-9A94-8B90A1BE2297}"/>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3" name="Footer Placeholder 2">
            <a:extLst>
              <a:ext uri="{FF2B5EF4-FFF2-40B4-BE49-F238E27FC236}">
                <a16:creationId xmlns:a16="http://schemas.microsoft.com/office/drawing/2014/main" id="{2C4ED230-00D8-413D-9690-F363D77205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40681A-BC9D-4E03-86A1-3D8DC808F1E3}"/>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405576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113B1-88DF-4082-BAD2-DF5ABC20DE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99CBCC-6417-401C-8E7D-C00326735F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ACB31E-DAC1-434D-95EA-B58611F268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4BDB3F-525F-4A68-8AD1-0C0016942714}"/>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6" name="Footer Placeholder 5">
            <a:extLst>
              <a:ext uri="{FF2B5EF4-FFF2-40B4-BE49-F238E27FC236}">
                <a16:creationId xmlns:a16="http://schemas.microsoft.com/office/drawing/2014/main" id="{6D344E53-04C3-4D3C-950D-E8E6713F9D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286FD7-1A10-4764-BFF6-8C7FDD128095}"/>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158885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F1BCD-1080-49BE-A8E2-C7BB37D4E5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BA5FF0-765C-4010-9C78-744D1B6D76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213F91-FCFD-4C9F-85E7-2C216EE7B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B518C3-0BBC-4CED-B70B-57FE0F8935E9}"/>
              </a:ext>
            </a:extLst>
          </p:cNvPr>
          <p:cNvSpPr>
            <a:spLocks noGrp="1"/>
          </p:cNvSpPr>
          <p:nvPr>
            <p:ph type="dt" sz="half" idx="10"/>
          </p:nvPr>
        </p:nvSpPr>
        <p:spPr/>
        <p:txBody>
          <a:bodyPr/>
          <a:lstStyle/>
          <a:p>
            <a:fld id="{04555576-74F2-42FC-8F2A-9FAAC3FDCB9D}" type="datetimeFigureOut">
              <a:rPr lang="en-US" smtClean="0"/>
              <a:t>9/11/2019</a:t>
            </a:fld>
            <a:endParaRPr lang="en-US"/>
          </a:p>
        </p:txBody>
      </p:sp>
      <p:sp>
        <p:nvSpPr>
          <p:cNvPr id="6" name="Footer Placeholder 5">
            <a:extLst>
              <a:ext uri="{FF2B5EF4-FFF2-40B4-BE49-F238E27FC236}">
                <a16:creationId xmlns:a16="http://schemas.microsoft.com/office/drawing/2014/main" id="{E9A30ABA-256B-4412-95EB-C13D4DCCB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1E1F4C-F9BC-4EAF-92FD-3E32CEA73B27}"/>
              </a:ext>
            </a:extLst>
          </p:cNvPr>
          <p:cNvSpPr>
            <a:spLocks noGrp="1"/>
          </p:cNvSpPr>
          <p:nvPr>
            <p:ph type="sldNum" sz="quarter" idx="12"/>
          </p:nvPr>
        </p:nvSpPr>
        <p:spPr/>
        <p:txBody>
          <a:bodyPr/>
          <a:lstStyle/>
          <a:p>
            <a:fld id="{6E6C55AC-3F3D-4F50-A81A-4C264D4D5102}" type="slidenum">
              <a:rPr lang="en-US" smtClean="0"/>
              <a:t>‹#›</a:t>
            </a:fld>
            <a:endParaRPr lang="en-US"/>
          </a:p>
        </p:txBody>
      </p:sp>
    </p:spTree>
    <p:extLst>
      <p:ext uri="{BB962C8B-B14F-4D97-AF65-F5344CB8AC3E}">
        <p14:creationId xmlns:p14="http://schemas.microsoft.com/office/powerpoint/2010/main" val="2392889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B5BEBB-80EC-45F8-A4DE-1C70C5C35C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DE55D4-4087-48E3-B6BE-E6CB3658DF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696262-236D-4731-A68C-776FD2FC2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55576-74F2-42FC-8F2A-9FAAC3FDCB9D}" type="datetimeFigureOut">
              <a:rPr lang="en-US" smtClean="0"/>
              <a:t>9/11/2019</a:t>
            </a:fld>
            <a:endParaRPr lang="en-US"/>
          </a:p>
        </p:txBody>
      </p:sp>
      <p:sp>
        <p:nvSpPr>
          <p:cNvPr id="5" name="Footer Placeholder 4">
            <a:extLst>
              <a:ext uri="{FF2B5EF4-FFF2-40B4-BE49-F238E27FC236}">
                <a16:creationId xmlns:a16="http://schemas.microsoft.com/office/drawing/2014/main" id="{1853AC98-32AE-467A-96B4-770EF311E1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F6AC3B-E3C6-44C4-AC8E-C2B0B3FCE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C55AC-3F3D-4F50-A81A-4C264D4D5102}" type="slidenum">
              <a:rPr lang="en-US" smtClean="0"/>
              <a:t>‹#›</a:t>
            </a:fld>
            <a:endParaRPr lang="en-US"/>
          </a:p>
        </p:txBody>
      </p:sp>
    </p:spTree>
    <p:extLst>
      <p:ext uri="{BB962C8B-B14F-4D97-AF65-F5344CB8AC3E}">
        <p14:creationId xmlns:p14="http://schemas.microsoft.com/office/powerpoint/2010/main" val="116379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287C41F5-27C6-4C60-B474-74405EC21F15}"/>
              </a:ext>
            </a:extLst>
          </p:cNvPr>
          <p:cNvGraphicFramePr>
            <a:graphicFrameLocks noGrp="1"/>
          </p:cNvGraphicFramePr>
          <p:nvPr>
            <p:extLst>
              <p:ext uri="{D42A27DB-BD31-4B8C-83A1-F6EECF244321}">
                <p14:modId xmlns:p14="http://schemas.microsoft.com/office/powerpoint/2010/main" val="1008247624"/>
              </p:ext>
            </p:extLst>
          </p:nvPr>
        </p:nvGraphicFramePr>
        <p:xfrm>
          <a:off x="634981" y="1416726"/>
          <a:ext cx="10775969" cy="5441274"/>
        </p:xfrm>
        <a:graphic>
          <a:graphicData uri="http://schemas.openxmlformats.org/drawingml/2006/table">
            <a:tbl>
              <a:tblPr firstRow="1" bandRow="1">
                <a:tableStyleId>{5C22544A-7EE6-4342-B048-85BDC9FD1C3A}</a:tableStyleId>
              </a:tblPr>
              <a:tblGrid>
                <a:gridCol w="1233344">
                  <a:extLst>
                    <a:ext uri="{9D8B030D-6E8A-4147-A177-3AD203B41FA5}">
                      <a16:colId xmlns:a16="http://schemas.microsoft.com/office/drawing/2014/main" val="1438350217"/>
                    </a:ext>
                  </a:extLst>
                </a:gridCol>
                <a:gridCol w="9542625">
                  <a:extLst>
                    <a:ext uri="{9D8B030D-6E8A-4147-A177-3AD203B41FA5}">
                      <a16:colId xmlns:a16="http://schemas.microsoft.com/office/drawing/2014/main" val="1038368075"/>
                    </a:ext>
                  </a:extLst>
                </a:gridCol>
              </a:tblGrid>
              <a:tr h="625038">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767108860"/>
                  </a:ext>
                </a:extLst>
              </a:tr>
              <a:tr h="625038">
                <a:tc>
                  <a:txBody>
                    <a:bodyPr/>
                    <a:lstStyle/>
                    <a:p>
                      <a:r>
                        <a:rPr lang="en-US" dirty="0"/>
                        <a:t>Who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students </a:t>
                      </a:r>
                      <a:r>
                        <a:rPr lang="en-US" sz="1800" dirty="0"/>
                        <a:t>in grades 7 – 12. </a:t>
                      </a:r>
                    </a:p>
                  </a:txBody>
                  <a:tcPr/>
                </a:tc>
                <a:extLst>
                  <a:ext uri="{0D108BD9-81ED-4DB2-BD59-A6C34878D82A}">
                    <a16:rowId xmlns:a16="http://schemas.microsoft.com/office/drawing/2014/main" val="846407431"/>
                  </a:ext>
                </a:extLst>
              </a:tr>
              <a:tr h="625038">
                <a:tc>
                  <a:txBody>
                    <a:bodyPr/>
                    <a:lstStyle/>
                    <a:p>
                      <a:r>
                        <a:rPr lang="en-US" dirty="0"/>
                        <a:t>What</a:t>
                      </a:r>
                    </a:p>
                  </a:txBody>
                  <a:tcPr/>
                </a:tc>
                <a:tc>
                  <a:txBody>
                    <a:bodyPr/>
                    <a:lstStyle/>
                    <a:p>
                      <a:r>
                        <a:rPr lang="en-US" sz="1800" b="0" i="0" kern="1200" dirty="0">
                          <a:solidFill>
                            <a:schemeClr val="dk1"/>
                          </a:solidFill>
                          <a:effectLst/>
                          <a:latin typeface="+mn-lt"/>
                          <a:ea typeface="+mn-ea"/>
                          <a:cs typeface="+mn-cs"/>
                        </a:rPr>
                        <a:t>A journey of self-assessment, career research, and post-secondary options. </a:t>
                      </a:r>
                      <a:endParaRPr lang="en-US" dirty="0"/>
                    </a:p>
                  </a:txBody>
                  <a:tcPr/>
                </a:tc>
                <a:extLst>
                  <a:ext uri="{0D108BD9-81ED-4DB2-BD59-A6C34878D82A}">
                    <a16:rowId xmlns:a16="http://schemas.microsoft.com/office/drawing/2014/main" val="1989878184"/>
                  </a:ext>
                </a:extLst>
              </a:tr>
              <a:tr h="8622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Why</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To ensure that all CBSD students have the knowledge and skills they need to thrive in the rapidly changing workplace. </a:t>
                      </a:r>
                      <a:r>
                        <a:rPr lang="en-US" sz="1800" b="0" i="1" kern="1200" dirty="0">
                          <a:solidFill>
                            <a:schemeClr val="dk1"/>
                          </a:solidFill>
                          <a:effectLst/>
                          <a:latin typeface="+mn-lt"/>
                          <a:ea typeface="+mn-ea"/>
                          <a:cs typeface="+mn-cs"/>
                        </a:rPr>
                        <a:t>*Proficient completion of the Success Plan is a CBSD graduation requirement. </a:t>
                      </a:r>
                      <a:endParaRPr lang="en-US" i="1" dirty="0"/>
                    </a:p>
                    <a:p>
                      <a:endParaRPr lang="en-US" dirty="0"/>
                    </a:p>
                  </a:txBody>
                  <a:tcPr/>
                </a:tc>
                <a:extLst>
                  <a:ext uri="{0D108BD9-81ED-4DB2-BD59-A6C34878D82A}">
                    <a16:rowId xmlns:a16="http://schemas.microsoft.com/office/drawing/2014/main" val="2731656134"/>
                  </a:ext>
                </a:extLst>
              </a:tr>
              <a:tr h="1379625">
                <a:tc>
                  <a:txBody>
                    <a:bodyPr/>
                    <a:lstStyle/>
                    <a:p>
                      <a:r>
                        <a:rPr lang="en-US" dirty="0"/>
                        <a:t>How</a:t>
                      </a:r>
                    </a:p>
                  </a:txBody>
                  <a:tcPr/>
                </a:tc>
                <a:tc>
                  <a:txBody>
                    <a:bodyPr/>
                    <a:lstStyle/>
                    <a:p>
                      <a:r>
                        <a:rPr lang="en-US" sz="1800" b="0" i="0" kern="1200" dirty="0">
                          <a:solidFill>
                            <a:schemeClr val="dk1"/>
                          </a:solidFill>
                          <a:effectLst/>
                          <a:latin typeface="+mn-lt"/>
                          <a:ea typeface="+mn-ea"/>
                          <a:cs typeface="+mn-cs"/>
                        </a:rPr>
                        <a:t>Using </a:t>
                      </a:r>
                      <a:r>
                        <a:rPr lang="en-US" sz="1800" b="0" i="1" kern="1200" dirty="0">
                          <a:solidFill>
                            <a:schemeClr val="dk1"/>
                          </a:solidFill>
                          <a:effectLst/>
                          <a:latin typeface="+mn-lt"/>
                          <a:ea typeface="+mn-ea"/>
                          <a:cs typeface="+mn-cs"/>
                        </a:rPr>
                        <a:t>Naviance</a:t>
                      </a:r>
                      <a:r>
                        <a:rPr lang="en-US" sz="1800" b="0" i="0" kern="1200" dirty="0">
                          <a:solidFill>
                            <a:schemeClr val="dk1"/>
                          </a:solidFill>
                          <a:effectLst/>
                          <a:latin typeface="+mn-lt"/>
                          <a:ea typeface="+mn-ea"/>
                          <a:cs typeface="+mn-cs"/>
                        </a:rPr>
                        <a:t>, students will take various surveys to identify their unique skills and aptitudes and discover what “sparks” their interests and use specific research tools to investigate which career pathways are best suited to their skills and interests.  Each year of the Success Plan, students will reflect upon their grade-level activities and use their newly-gained insights to make decisions about program planning, extra-curricular participation, and community engagement.</a:t>
                      </a:r>
                      <a:endParaRPr lang="en-US" dirty="0"/>
                    </a:p>
                  </a:txBody>
                  <a:tcPr/>
                </a:tc>
                <a:extLst>
                  <a:ext uri="{0D108BD9-81ED-4DB2-BD59-A6C34878D82A}">
                    <a16:rowId xmlns:a16="http://schemas.microsoft.com/office/drawing/2014/main" val="1432652307"/>
                  </a:ext>
                </a:extLst>
              </a:tr>
              <a:tr h="1120946">
                <a:tc>
                  <a:txBody>
                    <a:bodyPr/>
                    <a:lstStyle/>
                    <a:p>
                      <a:r>
                        <a:rPr lang="en-US" dirty="0"/>
                        <a:t>When</a:t>
                      </a:r>
                    </a:p>
                  </a:txBody>
                  <a:tcPr/>
                </a:tc>
                <a:tc>
                  <a:txBody>
                    <a:bodyPr/>
                    <a:lstStyle/>
                    <a:p>
                      <a:r>
                        <a:rPr lang="en-US" sz="1800" dirty="0"/>
                        <a:t>There are 4 – 5 tasks each year divided up over 4 marking periods. Tasks will be completed in Advisory. Teachers will assess student task completion and enter PRO or NYP at the end of each marking period. </a:t>
                      </a:r>
                    </a:p>
                    <a:p>
                      <a:endParaRPr lang="en-US" dirty="0"/>
                    </a:p>
                  </a:txBody>
                  <a:tcPr/>
                </a:tc>
                <a:extLst>
                  <a:ext uri="{0D108BD9-81ED-4DB2-BD59-A6C34878D82A}">
                    <a16:rowId xmlns:a16="http://schemas.microsoft.com/office/drawing/2014/main" val="371862215"/>
                  </a:ext>
                </a:extLst>
              </a:tr>
            </a:tbl>
          </a:graphicData>
        </a:graphic>
      </p:graphicFrame>
      <p:sp>
        <p:nvSpPr>
          <p:cNvPr id="4" name="Title 1">
            <a:extLst>
              <a:ext uri="{FF2B5EF4-FFF2-40B4-BE49-F238E27FC236}">
                <a16:creationId xmlns:a16="http://schemas.microsoft.com/office/drawing/2014/main" id="{D419F6F1-BF42-494B-A569-303EB35ECD4F}"/>
              </a:ext>
            </a:extLst>
          </p:cNvPr>
          <p:cNvSpPr txBox="1">
            <a:spLocks/>
          </p:cNvSpPr>
          <p:nvPr/>
        </p:nvSpPr>
        <p:spPr>
          <a:xfrm>
            <a:off x="2629965" y="220806"/>
            <a:ext cx="7862344" cy="124970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a:solidFill>
                  <a:srgbClr val="0070C0"/>
                </a:solidFill>
              </a:rPr>
              <a:t>Success Plan Overview</a:t>
            </a:r>
          </a:p>
        </p:txBody>
      </p:sp>
      <p:pic>
        <p:nvPicPr>
          <p:cNvPr id="5" name="Picture 2" descr="Image result for central bucks school district">
            <a:extLst>
              <a:ext uri="{FF2B5EF4-FFF2-40B4-BE49-F238E27FC236}">
                <a16:creationId xmlns:a16="http://schemas.microsoft.com/office/drawing/2014/main" id="{9CD760BD-FA9A-4654-AB8E-79100E9841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81" y="94662"/>
            <a:ext cx="1651019" cy="137584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Image result for graduation cap">
            <a:extLst>
              <a:ext uri="{FF2B5EF4-FFF2-40B4-BE49-F238E27FC236}">
                <a16:creationId xmlns:a16="http://schemas.microsoft.com/office/drawing/2014/main" id="{DBA40A5E-BBE1-4DFF-804D-0CE2BAD84B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62035" y="0"/>
            <a:ext cx="2466975" cy="141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84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F433C8-35D4-420D-8BD5-4F793F877582}"/>
              </a:ext>
            </a:extLst>
          </p:cNvPr>
          <p:cNvPicPr>
            <a:picLocks noChangeAspect="1"/>
          </p:cNvPicPr>
          <p:nvPr/>
        </p:nvPicPr>
        <p:blipFill>
          <a:blip r:embed="rId2"/>
          <a:stretch>
            <a:fillRect/>
          </a:stretch>
        </p:blipFill>
        <p:spPr>
          <a:xfrm>
            <a:off x="91440" y="193040"/>
            <a:ext cx="12242800" cy="6664960"/>
          </a:xfrm>
          <a:prstGeom prst="rect">
            <a:avLst/>
          </a:prstGeom>
        </p:spPr>
      </p:pic>
    </p:spTree>
    <p:extLst>
      <p:ext uri="{BB962C8B-B14F-4D97-AF65-F5344CB8AC3E}">
        <p14:creationId xmlns:p14="http://schemas.microsoft.com/office/powerpoint/2010/main" val="3726950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D3FBE5-25E9-4BCF-9755-65C833AFE405}"/>
              </a:ext>
            </a:extLst>
          </p:cNvPr>
          <p:cNvPicPr>
            <a:picLocks noChangeAspect="1"/>
          </p:cNvPicPr>
          <p:nvPr/>
        </p:nvPicPr>
        <p:blipFill>
          <a:blip r:embed="rId2"/>
          <a:stretch>
            <a:fillRect/>
          </a:stretch>
        </p:blipFill>
        <p:spPr>
          <a:xfrm>
            <a:off x="121920" y="355600"/>
            <a:ext cx="11927840" cy="6502400"/>
          </a:xfrm>
          <a:prstGeom prst="rect">
            <a:avLst/>
          </a:prstGeom>
        </p:spPr>
      </p:pic>
    </p:spTree>
    <p:extLst>
      <p:ext uri="{BB962C8B-B14F-4D97-AF65-F5344CB8AC3E}">
        <p14:creationId xmlns:p14="http://schemas.microsoft.com/office/powerpoint/2010/main" val="3844284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082CEF-BFEA-4474-BB55-A8940C47972F}"/>
              </a:ext>
            </a:extLst>
          </p:cNvPr>
          <p:cNvPicPr>
            <a:picLocks noChangeAspect="1"/>
          </p:cNvPicPr>
          <p:nvPr/>
        </p:nvPicPr>
        <p:blipFill>
          <a:blip r:embed="rId2"/>
          <a:stretch>
            <a:fillRect/>
          </a:stretch>
        </p:blipFill>
        <p:spPr>
          <a:xfrm>
            <a:off x="213360" y="233680"/>
            <a:ext cx="11836400" cy="6624320"/>
          </a:xfrm>
          <a:prstGeom prst="rect">
            <a:avLst/>
          </a:prstGeom>
        </p:spPr>
      </p:pic>
    </p:spTree>
    <p:extLst>
      <p:ext uri="{BB962C8B-B14F-4D97-AF65-F5344CB8AC3E}">
        <p14:creationId xmlns:p14="http://schemas.microsoft.com/office/powerpoint/2010/main" val="974396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amsChannelId xmlns="240a9616-1e38-4c80-a900-fe993d952757" xsi:nil="true"/>
    <Self_Registration_Enabled xmlns="240a9616-1e38-4c80-a900-fe993d952757" xsi:nil="true"/>
    <Member_Groups xmlns="240a9616-1e38-4c80-a900-fe993d952757">
      <UserInfo>
        <DisplayName/>
        <AccountId xsi:nil="true"/>
        <AccountType/>
      </UserInfo>
    </Member_Groups>
    <Has_Leaders_Only_SectionGroup xmlns="240a9616-1e38-4c80-a900-fe993d952757" xsi:nil="true"/>
    <Invited_Students xmlns="240a9616-1e38-4c80-a900-fe993d952757" xsi:nil="true"/>
    <Math_Settings xmlns="240a9616-1e38-4c80-a900-fe993d952757" xsi:nil="true"/>
    <Leaders xmlns="240a9616-1e38-4c80-a900-fe993d952757">
      <UserInfo>
        <DisplayName/>
        <AccountId xsi:nil="true"/>
        <AccountType/>
      </UserInfo>
    </Leaders>
    <Invited_Members xmlns="240a9616-1e38-4c80-a900-fe993d952757" xsi:nil="true"/>
    <FolderType xmlns="240a9616-1e38-4c80-a900-fe993d952757" xsi:nil="true"/>
    <Owner xmlns="240a9616-1e38-4c80-a900-fe993d952757">
      <UserInfo>
        <DisplayName/>
        <AccountId xsi:nil="true"/>
        <AccountType/>
      </UserInfo>
    </Owner>
    <Teachers xmlns="240a9616-1e38-4c80-a900-fe993d952757">
      <UserInfo>
        <DisplayName/>
        <AccountId xsi:nil="true"/>
        <AccountType/>
      </UserInfo>
    </Teachers>
    <Students xmlns="240a9616-1e38-4c80-a900-fe993d952757">
      <UserInfo>
        <DisplayName/>
        <AccountId xsi:nil="true"/>
        <AccountType/>
      </UserInfo>
    </Students>
    <Student_Groups xmlns="240a9616-1e38-4c80-a900-fe993d952757">
      <UserInfo>
        <DisplayName/>
        <AccountId xsi:nil="true"/>
        <AccountType/>
      </UserInfo>
    </Student_Groups>
    <IsNotebookLocked xmlns="240a9616-1e38-4c80-a900-fe993d952757" xsi:nil="true"/>
    <LMS_Mappings xmlns="240a9616-1e38-4c80-a900-fe993d952757" xsi:nil="true"/>
    <Invited_Leaders xmlns="240a9616-1e38-4c80-a900-fe993d952757" xsi:nil="true"/>
    <Members xmlns="240a9616-1e38-4c80-a900-fe993d952757">
      <UserInfo>
        <DisplayName/>
        <AccountId xsi:nil="true"/>
        <AccountType/>
      </UserInfo>
    </Members>
    <NotebookType xmlns="240a9616-1e38-4c80-a900-fe993d952757" xsi:nil="true"/>
    <CultureName xmlns="240a9616-1e38-4c80-a900-fe993d952757" xsi:nil="true"/>
    <AppVersion xmlns="240a9616-1e38-4c80-a900-fe993d952757" xsi:nil="true"/>
    <Invited_Teachers xmlns="240a9616-1e38-4c80-a900-fe993d952757" xsi:nil="true"/>
    <DefaultSectionNames xmlns="240a9616-1e38-4c80-a900-fe993d952757" xsi:nil="true"/>
    <Is_Collaboration_Space_Locked xmlns="240a9616-1e38-4c80-a900-fe993d952757" xsi:nil="true"/>
    <Templates xmlns="240a9616-1e38-4c80-a900-fe993d952757" xsi:nil="true"/>
    <Has_Teacher_Only_SectionGroup xmlns="240a9616-1e38-4c80-a900-fe993d952757" xsi:nil="true"/>
    <Distribution_Groups xmlns="240a9616-1e38-4c80-a900-fe993d95275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6CF05A4186B46B601F9B5EB123D54" ma:contentTypeVersion="38" ma:contentTypeDescription="Create a new document." ma:contentTypeScope="" ma:versionID="4752d6c825f76f29da5430d083f3c5cf">
  <xsd:schema xmlns:xsd="http://www.w3.org/2001/XMLSchema" xmlns:xs="http://www.w3.org/2001/XMLSchema" xmlns:p="http://schemas.microsoft.com/office/2006/metadata/properties" xmlns:ns2="5c41b1ea-29e9-4f83-98aa-f332ec97c2de" xmlns:ns3="240a9616-1e38-4c80-a900-fe993d952757" targetNamespace="http://schemas.microsoft.com/office/2006/metadata/properties" ma:root="true" ma:fieldsID="328ea5cba807d225c86fb84de6eb8910" ns2:_="" ns3:_="">
    <xsd:import namespace="5c41b1ea-29e9-4f83-98aa-f332ec97c2de"/>
    <xsd:import namespace="240a9616-1e38-4c80-a900-fe993d95275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DateTaken" minOccurs="0"/>
                <xsd:element ref="ns3:MediaServiceAutoTags" minOccurs="0"/>
                <xsd:element ref="ns3:MediaServiceLocation" minOccurs="0"/>
                <xsd:element ref="ns3:MediaServiceOCR"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MediaServiceAutoKeyPoints" minOccurs="0"/>
                <xsd:element ref="ns3:MediaServiceKeyPoints" minOccurs="0"/>
                <xsd:element ref="ns3:Distribution_Groups" minOccurs="0"/>
                <xsd:element ref="ns3:LMS_Mappings" minOccurs="0"/>
                <xsd:element ref="ns3:Leaders" minOccurs="0"/>
                <xsd:element ref="ns3:Members" minOccurs="0"/>
                <xsd:element ref="ns3:Member_Groups" minOccurs="0"/>
                <xsd:element ref="ns3:Invited_Leaders" minOccurs="0"/>
                <xsd:element ref="ns3:Invited_Members" minOccurs="0"/>
                <xsd:element ref="ns3:Has_Leaders_Only_Section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41b1ea-29e9-4f83-98aa-f332ec97c2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0a9616-1e38-4c80-a900-fe993d95275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NotebookType" ma:index="18" nillable="true" ma:displayName="Notebook Type" ma:internalName="NotebookType">
      <xsd:simpleType>
        <xsd:restriction base="dms:Text"/>
      </xsd:simpleType>
    </xsd:element>
    <xsd:element name="FolderType" ma:index="19" nillable="true" ma:displayName="Folder Type" ma:internalName="FolderType">
      <xsd:simpleType>
        <xsd:restriction base="dms:Text"/>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msChannelId" ma:index="22" nillable="true" ma:displayName="Teams Channel Id" ma:internalName="TeamsChannelId">
      <xsd:simpleType>
        <xsd:restriction base="dms:Text"/>
      </xsd:simpleType>
    </xsd:element>
    <xsd:element name="Owner" ma:index="2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4" nillable="true" ma:displayName="Math Settings" ma:internalName="Math_Settings">
      <xsd:simpleType>
        <xsd:restriction base="dms:Text"/>
      </xsd:simpleType>
    </xsd:element>
    <xsd:element name="DefaultSectionNames" ma:index="25" nillable="true" ma:displayName="Default Section Names" ma:internalName="DefaultSectionNames">
      <xsd:simpleType>
        <xsd:restriction base="dms:Note">
          <xsd:maxLength value="255"/>
        </xsd:restriction>
      </xsd:simpleType>
    </xsd:element>
    <xsd:element name="Templates" ma:index="26" nillable="true" ma:displayName="Templates" ma:internalName="Templates">
      <xsd:simpleType>
        <xsd:restriction base="dms:Note">
          <xsd:maxLength value="255"/>
        </xsd:restriction>
      </xsd:simpleType>
    </xsd:element>
    <xsd:element name="Teachers" ma:index="2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30" nillable="true" ma:displayName="Invited Teachers" ma:internalName="Invited_Teachers">
      <xsd:simpleType>
        <xsd:restriction base="dms:Note">
          <xsd:maxLength value="255"/>
        </xsd:restriction>
      </xsd:simpleType>
    </xsd:element>
    <xsd:element name="Invited_Students" ma:index="31" nillable="true" ma:displayName="Invited Students" ma:internalName="Invited_Students">
      <xsd:simpleType>
        <xsd:restriction base="dms:Note">
          <xsd:maxLength value="255"/>
        </xsd:restriction>
      </xsd:simpleType>
    </xsd:element>
    <xsd:element name="Self_Registration_Enabled" ma:index="32" nillable="true" ma:displayName="Self Registration Enabled" ma:internalName="Self_Registration_Enabled">
      <xsd:simpleType>
        <xsd:restriction base="dms:Boolean"/>
      </xsd:simpleType>
    </xsd:element>
    <xsd:element name="Has_Teacher_Only_SectionGroup" ma:index="33" nillable="true" ma:displayName="Has Teacher Only SectionGroup" ma:internalName="Has_Teacher_Only_SectionGroup">
      <xsd:simpleType>
        <xsd:restriction base="dms:Boolean"/>
      </xsd:simpleType>
    </xsd:element>
    <xsd:element name="Is_Collaboration_Space_Locked" ma:index="34" nillable="true" ma:displayName="Is Collaboration Space Locked" ma:internalName="Is_Collaboration_Space_Locked">
      <xsd:simpleType>
        <xsd:restriction base="dms:Boolean"/>
      </xsd:simpleType>
    </xsd:element>
    <xsd:element name="IsNotebookLocked" ma:index="35" nillable="true" ma:displayName="Is Notebook Locked" ma:internalName="IsNotebookLocked">
      <xsd:simpleType>
        <xsd:restriction base="dms:Boolean"/>
      </xsd:simpleType>
    </xsd:element>
    <xsd:element name="MediaServiceAutoKeyPoints" ma:index="36" nillable="true" ma:displayName="MediaServiceAutoKeyPoints" ma:hidden="true" ma:internalName="MediaServiceAutoKeyPoints" ma:readOnly="true">
      <xsd:simpleType>
        <xsd:restriction base="dms:Note"/>
      </xsd:simpleType>
    </xsd:element>
    <xsd:element name="MediaServiceKeyPoints" ma:index="37" nillable="true" ma:displayName="KeyPoints" ma:internalName="MediaServiceKeyPoints" ma:readOnly="true">
      <xsd:simpleType>
        <xsd:restriction base="dms:Note">
          <xsd:maxLength value="255"/>
        </xsd:restriction>
      </xsd:simpleType>
    </xsd:element>
    <xsd:element name="Distribution_Groups" ma:index="38" nillable="true" ma:displayName="Distribution Groups" ma:internalName="Distribution_Groups">
      <xsd:simpleType>
        <xsd:restriction base="dms:Note">
          <xsd:maxLength value="255"/>
        </xsd:restriction>
      </xsd:simpleType>
    </xsd:element>
    <xsd:element name="LMS_Mappings" ma:index="39" nillable="true" ma:displayName="LMS Mappings" ma:internalName="LMS_Mappings">
      <xsd:simpleType>
        <xsd:restriction base="dms:Note">
          <xsd:maxLength value="255"/>
        </xsd:restriction>
      </xsd:simpleType>
    </xsd:element>
    <xsd:element name="Leaders" ma:index="4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4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4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43" nillable="true" ma:displayName="Invited Leaders" ma:internalName="Invited_Leaders">
      <xsd:simpleType>
        <xsd:restriction base="dms:Note">
          <xsd:maxLength value="255"/>
        </xsd:restriction>
      </xsd:simpleType>
    </xsd:element>
    <xsd:element name="Invited_Members" ma:index="44" nillable="true" ma:displayName="Invited Members" ma:internalName="Invited_Members">
      <xsd:simpleType>
        <xsd:restriction base="dms:Note">
          <xsd:maxLength value="255"/>
        </xsd:restriction>
      </xsd:simpleType>
    </xsd:element>
    <xsd:element name="Has_Leaders_Only_SectionGroup" ma:index="45" nillable="true" ma:displayName="Has Leaders Only SectionGroup" ma:internalName="Has_Leaders_Only_SectionGroup">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15306A-C0D1-41C3-9484-026AD920C809}">
  <ds:schemaRefs>
    <ds:schemaRef ds:uri="http://purl.org/dc/elements/1.1/"/>
    <ds:schemaRef ds:uri="http://schemas.microsoft.com/office/2006/metadata/properties"/>
    <ds:schemaRef ds:uri="5c41b1ea-29e9-4f83-98aa-f332ec97c2de"/>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240a9616-1e38-4c80-a900-fe993d952757"/>
    <ds:schemaRef ds:uri="http://www.w3.org/XML/1998/namespace"/>
  </ds:schemaRefs>
</ds:datastoreItem>
</file>

<file path=customXml/itemProps2.xml><?xml version="1.0" encoding="utf-8"?>
<ds:datastoreItem xmlns:ds="http://schemas.openxmlformats.org/officeDocument/2006/customXml" ds:itemID="{42501A76-F937-4CFF-8753-DA39457CF3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41b1ea-29e9-4f83-98aa-f332ec97c2de"/>
    <ds:schemaRef ds:uri="240a9616-1e38-4c80-a900-fe993d9527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875663-CDE3-40E2-B00D-6B51047527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130</TotalTime>
  <Words>104</Words>
  <Application>Microsoft Office PowerPoint</Application>
  <PresentationFormat>Widescreen</PresentationFormat>
  <Paragraphs>11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CBSD Success Plan Overview</dc:title>
  <dc:creator>DEROSIER, TRACEY A</dc:creator>
  <cp:lastModifiedBy>REMAR, COLLEEN</cp:lastModifiedBy>
  <cp:revision>10</cp:revision>
  <dcterms:created xsi:type="dcterms:W3CDTF">2019-09-05T20:18:31Z</dcterms:created>
  <dcterms:modified xsi:type="dcterms:W3CDTF">2019-09-11T14:30:43Z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0x0101003AA6CF05A4186B46B601F9B5EB123D54</vt:lpwstr>
  </property>
</Properties>
</file>